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bin" ContentType="image/jpeg"/>
  <Override PartName="/ppt/media/image55.bin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831" r:id="rId2"/>
    <p:sldId id="832" r:id="rId3"/>
    <p:sldId id="833" r:id="rId4"/>
    <p:sldId id="301" r:id="rId5"/>
    <p:sldId id="823" r:id="rId6"/>
    <p:sldId id="314" r:id="rId7"/>
    <p:sldId id="776" r:id="rId8"/>
    <p:sldId id="381" r:id="rId9"/>
    <p:sldId id="587" r:id="rId10"/>
    <p:sldId id="824" r:id="rId11"/>
    <p:sldId id="825" r:id="rId12"/>
    <p:sldId id="678" r:id="rId13"/>
    <p:sldId id="826" r:id="rId14"/>
    <p:sldId id="827" r:id="rId15"/>
    <p:sldId id="454" r:id="rId16"/>
    <p:sldId id="503" r:id="rId17"/>
    <p:sldId id="828" r:id="rId18"/>
    <p:sldId id="829" r:id="rId19"/>
    <p:sldId id="834" r:id="rId20"/>
    <p:sldId id="835" r:id="rId21"/>
    <p:sldId id="836" r:id="rId22"/>
  </p:sldIdLst>
  <p:sldSz cx="18288000" cy="10287000"/>
  <p:notesSz cx="18288000" cy="10287000"/>
  <p:embeddedFontLs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IBM Plex Serif SemiBold" panose="02060703050406000203" pitchFamily="18" charset="0"/>
      <p:regular r:id="rId27"/>
      <p:bold r:id="rId28"/>
      <p:boldItalic r:id="rId29"/>
    </p:embeddedFont>
    <p:embeddedFont>
      <p:font typeface="Noto Serif SemiBold" panose="020B0604020202020204" charset="0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12-07-2025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10" Type="http://schemas.openxmlformats.org/officeDocument/2006/relationships/image" Target="../media/image49.gif"/><Relationship Id="rId4" Type="http://schemas.openxmlformats.org/officeDocument/2006/relationships/image" Target="../media/image19.bin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bin"/><Relationship Id="rId2" Type="http://schemas.openxmlformats.org/officeDocument/2006/relationships/image" Target="../media/image5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bin"/><Relationship Id="rId5" Type="http://schemas.openxmlformats.org/officeDocument/2006/relationships/image" Target="../media/image55.bin"/><Relationship Id="rId4" Type="http://schemas.openxmlformats.org/officeDocument/2006/relationships/image" Target="../media/image1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bin"/><Relationship Id="rId13" Type="http://schemas.openxmlformats.org/officeDocument/2006/relationships/image" Target="../media/image63.jfif"/><Relationship Id="rId18" Type="http://schemas.openxmlformats.org/officeDocument/2006/relationships/hyperlink" Target="https://medium.com/@mahendraa1188/best-practices-for-writing-a-data-analyst-resume-c74fb72b87e8" TargetMode="External"/><Relationship Id="rId26" Type="http://schemas.openxmlformats.org/officeDocument/2006/relationships/image" Target="../media/image66.png"/><Relationship Id="rId3" Type="http://schemas.openxmlformats.org/officeDocument/2006/relationships/image" Target="../media/image54.bin"/><Relationship Id="rId21" Type="http://schemas.openxmlformats.org/officeDocument/2006/relationships/hyperlink" Target="https://medium.com/@mahendraa1188/naukri-profile-optimization-guide-get-more-job-calls-in-2025-232a39c10b3a" TargetMode="External"/><Relationship Id="rId7" Type="http://schemas.openxmlformats.org/officeDocument/2006/relationships/image" Target="../media/image59.bin"/><Relationship Id="rId12" Type="http://schemas.openxmlformats.org/officeDocument/2006/relationships/hyperlink" Target="https://www.linkedin.com/in/mahendra-singh-%F0%9F%9A%80%E2%9D%84%EF%B8%8F-%F0%9F%90%8D-83699485/" TargetMode="External"/><Relationship Id="rId17" Type="http://schemas.openxmlformats.org/officeDocument/2006/relationships/hyperlink" Target="https://medium.com/@mahendraa1188/scenario-based-power-bi-interview-question-c625877103ab" TargetMode="External"/><Relationship Id="rId25" Type="http://schemas.openxmlformats.org/officeDocument/2006/relationships/hyperlink" Target="https://www.udemy.com/course/tableau-desktop-specialist-practice-test-april-2024/?referralCode=DFB667F6C4BE00635F74" TargetMode="External"/><Relationship Id="rId2" Type="http://schemas.openxmlformats.org/officeDocument/2006/relationships/image" Target="../media/image1.bin"/><Relationship Id="rId16" Type="http://schemas.openxmlformats.org/officeDocument/2006/relationships/image" Target="../media/image65.gif"/><Relationship Id="rId20" Type="http://schemas.openxmlformats.org/officeDocument/2006/relationships/hyperlink" Target="https://medium.com/@mahendraa1188/business-analyst-interview-question-ffdb61c1c88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bin"/><Relationship Id="rId11" Type="http://schemas.openxmlformats.org/officeDocument/2006/relationships/image" Target="../media/image62.png"/><Relationship Id="rId24" Type="http://schemas.openxmlformats.org/officeDocument/2006/relationships/hyperlink" Target="https://medium.com/@mahendraa1188/company-wise-data-analyst-question-98dd312e5c32" TargetMode="External"/><Relationship Id="rId5" Type="http://schemas.openxmlformats.org/officeDocument/2006/relationships/image" Target="../media/image57.bin"/><Relationship Id="rId15" Type="http://schemas.openxmlformats.org/officeDocument/2006/relationships/image" Target="../media/image64.png"/><Relationship Id="rId23" Type="http://schemas.openxmlformats.org/officeDocument/2006/relationships/hyperlink" Target="https://medium.com/@mahendraa1188/30-must-know-sql-interview-questions-with-answers-for-data-analyst-roles-9f40b2c3efd6" TargetMode="External"/><Relationship Id="rId28" Type="http://schemas.openxmlformats.org/officeDocument/2006/relationships/image" Target="../media/image67.png"/><Relationship Id="rId10" Type="http://schemas.openxmlformats.org/officeDocument/2006/relationships/hyperlink" Target="https://medium.com/@mahendraa1188/data-warehousing-interview-questions-a963c320f6be" TargetMode="External"/><Relationship Id="rId19" Type="http://schemas.openxmlformats.org/officeDocument/2006/relationships/hyperlink" Target="https://medium.com/@mahendraa1188/tableau-developer-interview-question-47c0d0bc9d4d" TargetMode="External"/><Relationship Id="rId4" Type="http://schemas.openxmlformats.org/officeDocument/2006/relationships/image" Target="../media/image19.bin"/><Relationship Id="rId9" Type="http://schemas.openxmlformats.org/officeDocument/2006/relationships/image" Target="../media/image61.gif"/><Relationship Id="rId14" Type="http://schemas.openxmlformats.org/officeDocument/2006/relationships/hyperlink" Target="https://discord.gg/uTF98d95" TargetMode="External"/><Relationship Id="rId22" Type="http://schemas.openxmlformats.org/officeDocument/2006/relationships/hyperlink" Target="https://medium.com/@mahendraa1188/50-real-time-power-bi-interview-question-3bde14068596" TargetMode="External"/><Relationship Id="rId27" Type="http://schemas.openxmlformats.org/officeDocument/2006/relationships/hyperlink" Target="https://www.youtube.com/channel/UC2q-vZWSlQpiGiMcSLUqnI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image" Target="../media/image70.png"/><Relationship Id="rId3" Type="http://schemas.openxmlformats.org/officeDocument/2006/relationships/image" Target="../media/image18.bin"/><Relationship Id="rId7" Type="http://schemas.openxmlformats.org/officeDocument/2006/relationships/image" Target="../media/image68.bin"/><Relationship Id="rId12" Type="http://schemas.openxmlformats.org/officeDocument/2006/relationships/image" Target="../media/image62.png"/><Relationship Id="rId17" Type="http://schemas.openxmlformats.org/officeDocument/2006/relationships/image" Target="../media/image65.gif"/><Relationship Id="rId2" Type="http://schemas.openxmlformats.org/officeDocument/2006/relationships/image" Target="../media/image1.bin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2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63.jfif"/><Relationship Id="rId4" Type="http://schemas.openxmlformats.org/officeDocument/2006/relationships/image" Target="../media/image19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hendra-singh-%F0%9F%9A%80%E2%9D%84%EF%B8%8F-%F0%9F%90%8D-83699485/" TargetMode="External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hyperlink" Target="https://www.udemy.com/course/tableau-desktop-specialist-practice-test-april-2024/?couponCode=E1120AF66C60A6596267" TargetMode="External"/><Relationship Id="rId3" Type="http://schemas.openxmlformats.org/officeDocument/2006/relationships/image" Target="../media/image54.bin"/><Relationship Id="rId7" Type="http://schemas.openxmlformats.org/officeDocument/2006/relationships/image" Target="../media/image62.png"/><Relationship Id="rId12" Type="http://schemas.openxmlformats.org/officeDocument/2006/relationships/image" Target="../media/image65.gif"/><Relationship Id="rId17" Type="http://schemas.openxmlformats.org/officeDocument/2006/relationships/image" Target="../media/image71.gif"/><Relationship Id="rId2" Type="http://schemas.openxmlformats.org/officeDocument/2006/relationships/image" Target="../media/image1.bin"/><Relationship Id="rId16" Type="http://schemas.openxmlformats.org/officeDocument/2006/relationships/image" Target="../media/image67.png"/><Relationship Id="rId20" Type="http://schemas.openxmlformats.org/officeDocument/2006/relationships/hyperlink" Target="https://www.udemy.com/course/dp-600-microsoft-fabric-analytics-engineer-4-practice-test/?couponCode=78B6659A0E95C65230D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ahendraa1188/data-warehousing-interview-questions-a963c320f6be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hyperlink" Target="https://discordapp.com/channels/1389241883200458904/1389307787699290203" TargetMode="External"/><Relationship Id="rId19" Type="http://schemas.openxmlformats.org/officeDocument/2006/relationships/hyperlink" Target="https://www.udemy.com/course/pl-300-power-bi-ultimate-guide/?referralCode=7516FEE5B35578EE1E84" TargetMode="External"/><Relationship Id="rId4" Type="http://schemas.openxmlformats.org/officeDocument/2006/relationships/image" Target="../media/image59.bin"/><Relationship Id="rId9" Type="http://schemas.openxmlformats.org/officeDocument/2006/relationships/image" Target="../media/image63.jfif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3" Type="http://schemas.openxmlformats.org/officeDocument/2006/relationships/image" Target="../media/image18.bin"/><Relationship Id="rId7" Type="http://schemas.openxmlformats.org/officeDocument/2006/relationships/image" Target="../media/image68.bin"/><Relationship Id="rId12" Type="http://schemas.openxmlformats.org/officeDocument/2006/relationships/image" Target="../media/image62.png"/><Relationship Id="rId17" Type="http://schemas.openxmlformats.org/officeDocument/2006/relationships/image" Target="../media/image65.gif"/><Relationship Id="rId2" Type="http://schemas.openxmlformats.org/officeDocument/2006/relationships/image" Target="../media/image1.bin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2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63.jfif"/><Relationship Id="rId4" Type="http://schemas.openxmlformats.org/officeDocument/2006/relationships/image" Target="../media/image19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bin"/><Relationship Id="rId7" Type="http://schemas.openxmlformats.org/officeDocument/2006/relationships/image" Target="../media/image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jfif"/><Relationship Id="rId4" Type="http://schemas.openxmlformats.org/officeDocument/2006/relationships/image" Target="../media/image6.bin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in"/><Relationship Id="rId7" Type="http://schemas.openxmlformats.org/officeDocument/2006/relationships/image" Target="../media/image1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bin"/><Relationship Id="rId5" Type="http://schemas.openxmlformats.org/officeDocument/2006/relationships/image" Target="../media/image15.bin"/><Relationship Id="rId4" Type="http://schemas.openxmlformats.org/officeDocument/2006/relationships/image" Target="../media/image1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bin"/><Relationship Id="rId3" Type="http://schemas.openxmlformats.org/officeDocument/2006/relationships/image" Target="../media/image18.bin"/><Relationship Id="rId7" Type="http://schemas.openxmlformats.org/officeDocument/2006/relationships/image" Target="../media/image22.bin"/><Relationship Id="rId12" Type="http://schemas.openxmlformats.org/officeDocument/2006/relationships/image" Target="../media/image2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26.bin"/><Relationship Id="rId5" Type="http://schemas.openxmlformats.org/officeDocument/2006/relationships/image" Target="../media/image20.bin"/><Relationship Id="rId10" Type="http://schemas.openxmlformats.org/officeDocument/2006/relationships/image" Target="../media/image25.bin"/><Relationship Id="rId4" Type="http://schemas.openxmlformats.org/officeDocument/2006/relationships/image" Target="../media/image19.bin"/><Relationship Id="rId9" Type="http://schemas.openxmlformats.org/officeDocument/2006/relationships/image" Target="../media/image2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bin"/><Relationship Id="rId3" Type="http://schemas.openxmlformats.org/officeDocument/2006/relationships/image" Target="../media/image18.bin"/><Relationship Id="rId7" Type="http://schemas.openxmlformats.org/officeDocument/2006/relationships/image" Target="../media/image2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32.bin"/><Relationship Id="rId5" Type="http://schemas.openxmlformats.org/officeDocument/2006/relationships/image" Target="../media/image20.bin"/><Relationship Id="rId10" Type="http://schemas.openxmlformats.org/officeDocument/2006/relationships/image" Target="../media/image31.bin"/><Relationship Id="rId4" Type="http://schemas.openxmlformats.org/officeDocument/2006/relationships/image" Target="../media/image19.bin"/><Relationship Id="rId9" Type="http://schemas.openxmlformats.org/officeDocument/2006/relationships/image" Target="../media/image3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bin"/><Relationship Id="rId13" Type="http://schemas.openxmlformats.org/officeDocument/2006/relationships/image" Target="../media/image39.bin"/><Relationship Id="rId3" Type="http://schemas.openxmlformats.org/officeDocument/2006/relationships/image" Target="../media/image18.bin"/><Relationship Id="rId7" Type="http://schemas.openxmlformats.org/officeDocument/2006/relationships/image" Target="../media/image33.bin"/><Relationship Id="rId12" Type="http://schemas.openxmlformats.org/officeDocument/2006/relationships/image" Target="../media/image3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37.bin"/><Relationship Id="rId5" Type="http://schemas.openxmlformats.org/officeDocument/2006/relationships/image" Target="../media/image20.bin"/><Relationship Id="rId10" Type="http://schemas.openxmlformats.org/officeDocument/2006/relationships/image" Target="../media/image36.bin"/><Relationship Id="rId4" Type="http://schemas.openxmlformats.org/officeDocument/2006/relationships/image" Target="../media/image19.bin"/><Relationship Id="rId9" Type="http://schemas.openxmlformats.org/officeDocument/2006/relationships/image" Target="../media/image3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bin"/><Relationship Id="rId3" Type="http://schemas.openxmlformats.org/officeDocument/2006/relationships/image" Target="../media/image18.bin"/><Relationship Id="rId7" Type="http://schemas.openxmlformats.org/officeDocument/2006/relationships/image" Target="../media/image4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4AA6-5FB4-2E13-5686-0408E996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DEE7A870-6D9E-B889-FFA6-7739881A2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hand reaching out to the side of a screen&#10;&#10;AI-generated content may be incorrect.">
            <a:extLst>
              <a:ext uri="{FF2B5EF4-FFF2-40B4-BE49-F238E27FC236}">
                <a16:creationId xmlns:a16="http://schemas.microsoft.com/office/drawing/2014/main" id="{3866D43E-DB02-6C4A-B7A6-CA333A13F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ER Data Model for 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4A7BA-6653-4867-9244-5AA9F1A3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335" y="3143250"/>
            <a:ext cx="1017233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ER Data Model for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F91F1D-3E71-4E3F-B9E9-34F5F2A08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947" y="3136449"/>
            <a:ext cx="9243956" cy="61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Model for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ECB590-478D-4F59-AC50-F8800DD47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125" y="2336985"/>
            <a:ext cx="8242775" cy="74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153239" y="-4019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List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for Opportunity Dashboard</a:t>
            </a:r>
          </a:p>
        </p:txBody>
      </p:sp>
      <p:sp>
        <p:nvSpPr>
          <p:cNvPr id="15" name="TextBox 87">
            <a:extLst>
              <a:ext uri="{FF2B5EF4-FFF2-40B4-BE49-F238E27FC236}">
                <a16:creationId xmlns:a16="http://schemas.microsoft.com/office/drawing/2014/main" id="{AD7A1A3A-7B42-4DD1-9B33-ED976C0F623F}"/>
              </a:ext>
            </a:extLst>
          </p:cNvPr>
          <p:cNvSpPr txBox="1"/>
          <p:nvPr/>
        </p:nvSpPr>
        <p:spPr>
          <a:xfrm>
            <a:off x="1971670" y="2235858"/>
            <a:ext cx="10660831" cy="44670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Expected Amount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Active Opportunities-Total count of open opportunities.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Conversion Rate-Conversion Rate (%)=(Win Opportunities/Total Created Opportunities​)×100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Win Rate-Win Rate (%)=(Won Opportunities/(Win +Lost)Total Opportunities​)×100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Loss Rate-Loss Rate (%)=(Closed Lost Opportunities/Total Opportunities​)×100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Trend Analysis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Expected Vs Forecast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Running total comparison of expected revenue and forecast over time.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Active Vs Total Opportunities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Cumulative active vs. total opportunities trend.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Closed Won Vs Total Opportunities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Track closed-won deals against total opportunities.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Closed Won Vs Total Closed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Analyze closed-won deals compared to all closed deals.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Expected Amount by Opportunity Type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Opportunities by Industry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B4A93-4BF9-4EF1-8BA0-E595763ED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18" y="6896100"/>
            <a:ext cx="6740527" cy="293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6C5708-4314-48BE-BD68-74DEE2D63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229" y="1789289"/>
            <a:ext cx="6439542" cy="13034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6D3783-BF09-4617-9983-66E4A2C9C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78743" y="1552208"/>
            <a:ext cx="5583993" cy="32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153239" y="-4019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List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for Lead Dashboard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9B34C-8D77-483A-99EE-9B7255A39238}"/>
              </a:ext>
            </a:extLst>
          </p:cNvPr>
          <p:cNvSpPr/>
          <p:nvPr/>
        </p:nvSpPr>
        <p:spPr>
          <a:xfrm>
            <a:off x="1943100" y="2446618"/>
            <a:ext cx="9144000" cy="29897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Total Lead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Expected Amount from Converted Leads 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Conversion Rate-Conversion Rate (%)=(Leads Converted to Customers/Total Lead​)×100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Converted Accounts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Converted Opportunities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Lead By Source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Lead By industry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Lead by Stage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43D375-D400-480E-B3EA-99C527C86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5139" y="1552998"/>
            <a:ext cx="5704046" cy="32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9029702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Dashboard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61055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Sample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CAA36-7974-445E-85BA-F738321F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556" y="260950"/>
            <a:ext cx="8848644" cy="4496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28064-C4F7-4851-85BC-13A7AEC6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556" y="4829716"/>
            <a:ext cx="8848644" cy="48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96" grpId="0"/>
      <p:bldP spid="4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991600" y="2628900"/>
            <a:ext cx="8610600" cy="69723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8100" y="-12004"/>
            <a:ext cx="8343900" cy="1021080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1173480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5395" y="721490"/>
            <a:ext cx="70199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Structure the final presentation in PPT format, following a logical order</a:t>
            </a:r>
          </a:p>
        </p:txBody>
      </p:sp>
      <p:sp>
        <p:nvSpPr>
          <p:cNvPr id="51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2241232"/>
            <a:ext cx="7019925" cy="656808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Group Details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Team members and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Project Summary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Brief overview of objectives and impact.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KPI List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Key performance indicators and their business relevance.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Excel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Initial findings and data trends.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Tableau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Interactive visualizations and insights.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Power BI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Advanced analytics and performance tracking.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SQL Query Image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Schema and queries used for data transformation.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Key Takeaways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Business insights, challenges, and future recommendations</a:t>
            </a:r>
            <a:endParaRPr lang="en-US" sz="1800" spc="-18" dirty="0">
              <a:solidFill>
                <a:srgbClr val="FFFFFF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990600"/>
            <a:ext cx="8658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Final Presentation &amp; Report Preparation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37389" y="522780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Report Preparation and final Submission 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9" grpId="0"/>
      <p:bldP spid="511" grpId="0"/>
      <p:bldP spid="515" grpId="0"/>
      <p:bldP spid="517" grpId="0"/>
      <p:bldP spid="519" grpId="0"/>
      <p:bldP spid="537" grpId="0"/>
      <p:bldP spid="5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990600"/>
            <a:ext cx="5348222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1715333"/>
            <a:ext cx="5000625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interview. If you need any help or have additional questions, I am happy to assist you on your interview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2D6D-350B-4F9C-9D30-DE858D77D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26" y="3496531"/>
            <a:ext cx="4738679" cy="2749747"/>
          </a:xfrm>
          <a:prstGeom prst="rect">
            <a:avLst/>
          </a:prstGeom>
        </p:spPr>
      </p:pic>
      <p:pic>
        <p:nvPicPr>
          <p:cNvPr id="35" name="Picture 34">
            <a:hlinkClick r:id="rId10"/>
            <a:extLst>
              <a:ext uri="{FF2B5EF4-FFF2-40B4-BE49-F238E27FC236}">
                <a16:creationId xmlns:a16="http://schemas.microsoft.com/office/drawing/2014/main" id="{0077DE18-0798-4A2A-8376-793D1ADAB0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12"/>
            <a:extLst>
              <a:ext uri="{FF2B5EF4-FFF2-40B4-BE49-F238E27FC236}">
                <a16:creationId xmlns:a16="http://schemas.microsoft.com/office/drawing/2014/main" id="{DBB7D703-51C6-4870-BB88-8184803197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4"/>
            <a:extLst>
              <a:ext uri="{FF2B5EF4-FFF2-40B4-BE49-F238E27FC236}">
                <a16:creationId xmlns:a16="http://schemas.microsoft.com/office/drawing/2014/main" id="{49DE565F-8206-A06B-7816-7FCF1E746F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CEF50-BCC6-8493-C55D-CCE57729F423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interviews.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70557-1CF7-CE15-FBB4-9B79538397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55" y="6873832"/>
            <a:ext cx="918451" cy="918451"/>
          </a:xfrm>
          <a:prstGeom prst="rect">
            <a:avLst/>
          </a:prstGeom>
        </p:spPr>
      </p:pic>
      <p:sp>
        <p:nvSpPr>
          <p:cNvPr id="13" name="Rectangle: Rounded Corners 12">
            <a:hlinkClick r:id="rId17"/>
            <a:extLst>
              <a:ext uri="{FF2B5EF4-FFF2-40B4-BE49-F238E27FC236}">
                <a16:creationId xmlns:a16="http://schemas.microsoft.com/office/drawing/2014/main" id="{C0289915-F392-1753-B996-620918EAF67A}"/>
              </a:ext>
            </a:extLst>
          </p:cNvPr>
          <p:cNvSpPr/>
          <p:nvPr/>
        </p:nvSpPr>
        <p:spPr>
          <a:xfrm>
            <a:off x="13556003" y="2716367"/>
            <a:ext cx="39878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Scenario Based Power BI Interview Question </a:t>
            </a:r>
          </a:p>
        </p:txBody>
      </p:sp>
      <p:sp>
        <p:nvSpPr>
          <p:cNvPr id="15" name="Rectangle: Rounded Corners 14">
            <a:hlinkClick r:id="rId18"/>
            <a:extLst>
              <a:ext uri="{FF2B5EF4-FFF2-40B4-BE49-F238E27FC236}">
                <a16:creationId xmlns:a16="http://schemas.microsoft.com/office/drawing/2014/main" id="{7CC3FA29-0795-1FB4-1F03-71F1C03C1BC3}"/>
              </a:ext>
            </a:extLst>
          </p:cNvPr>
          <p:cNvSpPr/>
          <p:nvPr/>
        </p:nvSpPr>
        <p:spPr>
          <a:xfrm>
            <a:off x="7533971" y="3905026"/>
            <a:ext cx="39878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Analyst Resume Writing </a:t>
            </a:r>
          </a:p>
        </p:txBody>
      </p:sp>
      <p:sp>
        <p:nvSpPr>
          <p:cNvPr id="16" name="Rectangle: Rounded Corners 15">
            <a:hlinkClick r:id="rId19"/>
            <a:extLst>
              <a:ext uri="{FF2B5EF4-FFF2-40B4-BE49-F238E27FC236}">
                <a16:creationId xmlns:a16="http://schemas.microsoft.com/office/drawing/2014/main" id="{0E63F50B-A49A-466E-1E4F-34BF7413229A}"/>
              </a:ext>
            </a:extLst>
          </p:cNvPr>
          <p:cNvSpPr/>
          <p:nvPr/>
        </p:nvSpPr>
        <p:spPr>
          <a:xfrm>
            <a:off x="7533971" y="1495313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Developer Interview Question</a:t>
            </a:r>
          </a:p>
        </p:txBody>
      </p:sp>
      <p:sp>
        <p:nvSpPr>
          <p:cNvPr id="17" name="Rectangle: Rounded Corners 16">
            <a:hlinkClick r:id="rId20"/>
            <a:extLst>
              <a:ext uri="{FF2B5EF4-FFF2-40B4-BE49-F238E27FC236}">
                <a16:creationId xmlns:a16="http://schemas.microsoft.com/office/drawing/2014/main" id="{6639E2F4-065C-571C-8E00-3BA852945EB6}"/>
              </a:ext>
            </a:extLst>
          </p:cNvPr>
          <p:cNvSpPr/>
          <p:nvPr/>
        </p:nvSpPr>
        <p:spPr>
          <a:xfrm>
            <a:off x="13500098" y="3878628"/>
            <a:ext cx="408054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Analyst Interview Questions</a:t>
            </a:r>
          </a:p>
        </p:txBody>
      </p:sp>
      <p:sp>
        <p:nvSpPr>
          <p:cNvPr id="18" name="Rectangle: Rounded Corners 17">
            <a:hlinkClick r:id="rId21"/>
            <a:extLst>
              <a:ext uri="{FF2B5EF4-FFF2-40B4-BE49-F238E27FC236}">
                <a16:creationId xmlns:a16="http://schemas.microsoft.com/office/drawing/2014/main" id="{6E2227F7-4E32-B9D3-5076-37C25BFBCFFA}"/>
              </a:ext>
            </a:extLst>
          </p:cNvPr>
          <p:cNvSpPr/>
          <p:nvPr/>
        </p:nvSpPr>
        <p:spPr>
          <a:xfrm>
            <a:off x="7518398" y="2716367"/>
            <a:ext cx="3987799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Naukri profile Creation </a:t>
            </a:r>
          </a:p>
        </p:txBody>
      </p:sp>
      <p:sp>
        <p:nvSpPr>
          <p:cNvPr id="19" name="Rectangle: Rounded Corners 18">
            <a:hlinkClick r:id="rId22"/>
            <a:extLst>
              <a:ext uri="{FF2B5EF4-FFF2-40B4-BE49-F238E27FC236}">
                <a16:creationId xmlns:a16="http://schemas.microsoft.com/office/drawing/2014/main" id="{07EA51E5-22D5-D64F-44DC-5D37557CC936}"/>
              </a:ext>
            </a:extLst>
          </p:cNvPr>
          <p:cNvSpPr/>
          <p:nvPr/>
        </p:nvSpPr>
        <p:spPr>
          <a:xfrm>
            <a:off x="13500098" y="1554106"/>
            <a:ext cx="3986431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Interview Question</a:t>
            </a:r>
          </a:p>
        </p:txBody>
      </p:sp>
      <p:sp>
        <p:nvSpPr>
          <p:cNvPr id="20" name="Rectangle: Rounded Corners 19">
            <a:hlinkClick r:id="rId23"/>
            <a:extLst>
              <a:ext uri="{FF2B5EF4-FFF2-40B4-BE49-F238E27FC236}">
                <a16:creationId xmlns:a16="http://schemas.microsoft.com/office/drawing/2014/main" id="{9083D2CF-CAE2-C9E0-10C5-C08B055ACFA5}"/>
              </a:ext>
            </a:extLst>
          </p:cNvPr>
          <p:cNvSpPr/>
          <p:nvPr/>
        </p:nvSpPr>
        <p:spPr>
          <a:xfrm>
            <a:off x="13500098" y="319853"/>
            <a:ext cx="404370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interview Question </a:t>
            </a:r>
          </a:p>
        </p:txBody>
      </p:sp>
      <p:sp>
        <p:nvSpPr>
          <p:cNvPr id="21" name="Rectangle: Rounded Corners 20">
            <a:hlinkClick r:id="rId24"/>
            <a:extLst>
              <a:ext uri="{FF2B5EF4-FFF2-40B4-BE49-F238E27FC236}">
                <a16:creationId xmlns:a16="http://schemas.microsoft.com/office/drawing/2014/main" id="{3B11595F-3A9E-D683-3686-F84EEAE920EF}"/>
              </a:ext>
            </a:extLst>
          </p:cNvPr>
          <p:cNvSpPr/>
          <p:nvPr/>
        </p:nvSpPr>
        <p:spPr>
          <a:xfrm>
            <a:off x="7533972" y="306654"/>
            <a:ext cx="395665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 Wise Data Analyst Interview Questions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E729E-E295-811A-88A3-E9AED2A4B9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067" y="2180941"/>
            <a:ext cx="918451" cy="1070851"/>
          </a:xfrm>
          <a:prstGeom prst="rect">
            <a:avLst/>
          </a:prstGeom>
        </p:spPr>
      </p:pic>
      <p:sp>
        <p:nvSpPr>
          <p:cNvPr id="23" name="Rectangle: Rounded Corners 22">
            <a:hlinkClick r:id="rId10"/>
            <a:extLst>
              <a:ext uri="{FF2B5EF4-FFF2-40B4-BE49-F238E27FC236}">
                <a16:creationId xmlns:a16="http://schemas.microsoft.com/office/drawing/2014/main" id="{2EB138D9-3095-3691-5250-E47F14389D7C}"/>
              </a:ext>
            </a:extLst>
          </p:cNvPr>
          <p:cNvSpPr/>
          <p:nvPr/>
        </p:nvSpPr>
        <p:spPr>
          <a:xfrm>
            <a:off x="7533970" y="5143500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Warehousing interview questions</a:t>
            </a:r>
          </a:p>
        </p:txBody>
      </p:sp>
      <p:pic>
        <p:nvPicPr>
          <p:cNvPr id="34" name="Picture 33" descr="A black background with a black square&#10;&#10;AI-generated content may be incorrect.">
            <a:hlinkClick r:id="rId25"/>
            <a:extLst>
              <a:ext uri="{FF2B5EF4-FFF2-40B4-BE49-F238E27FC236}">
                <a16:creationId xmlns:a16="http://schemas.microsoft.com/office/drawing/2014/main" id="{848741CB-6A63-1B48-164F-442712F7966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27"/>
            <a:extLst>
              <a:ext uri="{FF2B5EF4-FFF2-40B4-BE49-F238E27FC236}">
                <a16:creationId xmlns:a16="http://schemas.microsoft.com/office/drawing/2014/main" id="{51CC84DF-7E94-1ACB-65C1-AAEF033926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C5016D-45DD-8EB5-3C7D-14F45E8707CB}"/>
              </a:ext>
            </a:extLst>
          </p:cNvPr>
          <p:cNvSpPr/>
          <p:nvPr/>
        </p:nvSpPr>
        <p:spPr>
          <a:xfrm>
            <a:off x="13500097" y="5143500"/>
            <a:ext cx="4080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import CSV into 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FB240-F89D-3808-B230-0005AB00AE71}"/>
              </a:ext>
            </a:extLst>
          </p:cNvPr>
          <p:cNvSpPr txBox="1"/>
          <p:nvPr/>
        </p:nvSpPr>
        <p:spPr>
          <a:xfrm>
            <a:off x="9025020" y="9312200"/>
            <a:ext cx="923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Blog and Clap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7" grpId="0"/>
      <p:bldP spid="749" grpId="0"/>
      <p:bldP spid="769" grpId="0"/>
      <p:bldP spid="771" grpId="0"/>
      <p:bldP spid="7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5397-3A71-1FE9-1BEC-ACF8D035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B341A16E-39AA-E3BB-E9DF-2E620FBD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7AB18BDB-A4C9-E455-7BDB-141304D4F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438A6629-60EB-9BE9-8627-0BE3BC3F5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E9A7363F-D1BD-D4E3-807F-F78694C29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2F988454-6E87-E80D-E65F-AD24A29FD3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EB1F9531-6F55-74A8-5E6F-6D6D5118E3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3337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341D8C38-8BC1-08CE-4BCB-173A60FAF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B87B4D27-E744-03C7-93F5-A931300854AE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848D8-EB2A-F6A4-DD28-8F5B82BE4BDA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6E10B4DD-E575-5059-F735-02E7BDD7F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7D3EF6E1-8ADE-2E22-63C1-B22CCA1FA0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EB345-9B41-7F74-EBA2-737FF11F22D4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74919E8D-810F-B061-F54F-8E2971575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3EE07A01-9A08-B982-7D8D-9A6B39D3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C8B3AC-AAED-D0A0-E9C0-72E21D74F8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5DA4B-9EBE-A014-3947-4FC90E333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320194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8B8-3565-746E-67A2-A9C7FBCD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CD5C06B9-CDCD-5047-D923-6FC7179216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-88448" y="7403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BF43E46B-8C02-87FD-E3D3-EF02BAEAD0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38EED05A-0E75-BF80-7CB6-152BE426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8C0DBE87-EE1C-2DA4-6B53-FC1412937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5637C0CE-D511-B5A2-A9A2-119CC6A59651}"/>
              </a:ext>
            </a:extLst>
          </p:cNvPr>
          <p:cNvSpPr txBox="1"/>
          <p:nvPr/>
        </p:nvSpPr>
        <p:spPr>
          <a:xfrm>
            <a:off x="338204" y="990600"/>
            <a:ext cx="5824620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Certification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AD6C6685-B904-C8B7-0881-10C730EC9465}"/>
              </a:ext>
            </a:extLst>
          </p:cNvPr>
          <p:cNvSpPr txBox="1"/>
          <p:nvPr/>
        </p:nvSpPr>
        <p:spPr>
          <a:xfrm>
            <a:off x="338204" y="1715333"/>
            <a:ext cx="5656196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Certification. If you need any help or have additional questions, I am happy to assist you on your Certification 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46FB03A1-3BAE-B96D-3778-13D79F29F7D6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FC88940E-AC9E-1052-1F1E-CAEF9800B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8"/>
            <a:extLst>
              <a:ext uri="{FF2B5EF4-FFF2-40B4-BE49-F238E27FC236}">
                <a16:creationId xmlns:a16="http://schemas.microsoft.com/office/drawing/2014/main" id="{5F6458F9-DCB4-F660-29C3-5B601CC95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0"/>
            <a:extLst>
              <a:ext uri="{FF2B5EF4-FFF2-40B4-BE49-F238E27FC236}">
                <a16:creationId xmlns:a16="http://schemas.microsoft.com/office/drawing/2014/main" id="{0D826995-01D7-D91E-D5CD-7BB9981D2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99BB7-474F-8329-6BF7-E5243D44C898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Certification.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A7082-A20D-93B2-53B6-2D638A572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2" y="6864540"/>
            <a:ext cx="918451" cy="918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B0DB75-45EE-64BB-8898-08E07C6609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567" y="1424054"/>
            <a:ext cx="918451" cy="1070851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AC3AB2E5-47D2-CE93-5E9B-E20EF31748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A42BD576-8E38-8460-68F8-7B30D7A9B0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554E0E-51FF-2F9C-477B-8CE0372B3A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7" y="3322103"/>
            <a:ext cx="3289769" cy="3289769"/>
          </a:xfrm>
          <a:prstGeom prst="rect">
            <a:avLst/>
          </a:prstGeom>
        </p:spPr>
      </p:pic>
      <p:sp>
        <p:nvSpPr>
          <p:cNvPr id="4" name="Rectangle: Rounded Corners 3">
            <a:hlinkClick r:id="rId18"/>
            <a:extLst>
              <a:ext uri="{FF2B5EF4-FFF2-40B4-BE49-F238E27FC236}">
                <a16:creationId xmlns:a16="http://schemas.microsoft.com/office/drawing/2014/main" id="{69D201C1-9513-619F-DAEF-F0D9822A8B6E}"/>
              </a:ext>
            </a:extLst>
          </p:cNvPr>
          <p:cNvSpPr/>
          <p:nvPr/>
        </p:nvSpPr>
        <p:spPr>
          <a:xfrm>
            <a:off x="7199531" y="811190"/>
            <a:ext cx="3773109" cy="8739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Desktop Specialist</a:t>
            </a:r>
          </a:p>
        </p:txBody>
      </p:sp>
      <p:sp>
        <p:nvSpPr>
          <p:cNvPr id="7" name="Rectangle: Rounded Corners 6">
            <a:hlinkClick r:id="rId19"/>
            <a:extLst>
              <a:ext uri="{FF2B5EF4-FFF2-40B4-BE49-F238E27FC236}">
                <a16:creationId xmlns:a16="http://schemas.microsoft.com/office/drawing/2014/main" id="{4817D88E-4361-338F-B575-18217F68D85E}"/>
              </a:ext>
            </a:extLst>
          </p:cNvPr>
          <p:cNvSpPr/>
          <p:nvPr/>
        </p:nvSpPr>
        <p:spPr>
          <a:xfrm>
            <a:off x="13128548" y="753308"/>
            <a:ext cx="4011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Data Analyst-PL300</a:t>
            </a:r>
          </a:p>
        </p:txBody>
      </p:sp>
      <p:sp>
        <p:nvSpPr>
          <p:cNvPr id="9" name="Rectangle: Rounded Corners 8">
            <a:hlinkClick r:id="rId20"/>
            <a:extLst>
              <a:ext uri="{FF2B5EF4-FFF2-40B4-BE49-F238E27FC236}">
                <a16:creationId xmlns:a16="http://schemas.microsoft.com/office/drawing/2014/main" id="{EA9CD4F9-A618-762D-4428-83E80BDE765F}"/>
              </a:ext>
            </a:extLst>
          </p:cNvPr>
          <p:cNvSpPr/>
          <p:nvPr/>
        </p:nvSpPr>
        <p:spPr>
          <a:xfrm>
            <a:off x="7138465" y="2057914"/>
            <a:ext cx="3834175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Microsoft Fabric DP-600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EB042-C01C-93B1-F557-F9C62030674A}"/>
              </a:ext>
            </a:extLst>
          </p:cNvPr>
          <p:cNvSpPr txBox="1"/>
          <p:nvPr/>
        </p:nvSpPr>
        <p:spPr>
          <a:xfrm>
            <a:off x="6667501" y="3595793"/>
            <a:ext cx="1127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PL-300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https://www.udemy.com/course/pl-300-power-bi-ultimate-guide/?couponCode=8C9508E75D2950AACBFF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6EDD6-4AD4-9AB2-0339-A10DB77B867D}"/>
              </a:ext>
            </a:extLst>
          </p:cNvPr>
          <p:cNvSpPr txBox="1"/>
          <p:nvPr/>
        </p:nvSpPr>
        <p:spPr>
          <a:xfrm>
            <a:off x="6666099" y="4435459"/>
            <a:ext cx="102393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DP-600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https://www.udemy.com/course/dp-600-microsoft-fabric-analytics-engineer-4-practice-test/?couponCode=78B6659A0E95C65230D9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C31BC-FABB-6BA9-4F41-7DB1C14DE873}"/>
              </a:ext>
            </a:extLst>
          </p:cNvPr>
          <p:cNvSpPr txBox="1"/>
          <p:nvPr/>
        </p:nvSpPr>
        <p:spPr>
          <a:xfrm>
            <a:off x="6666099" y="5641502"/>
            <a:ext cx="919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Tableau Desktop Specialist</a:t>
            </a:r>
          </a:p>
          <a:p>
            <a:r>
              <a:rPr lang="en-US" dirty="0"/>
              <a:t>👉</a:t>
            </a:r>
            <a:r>
              <a:rPr lang="en-US" u="sng" dirty="0"/>
              <a:t>https://www.udemy.com/course/tableau-desktop-specialist-practice-test-april-2024/?couponCode=1DA0B62265565303C359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E7E9A-0B51-E269-5C07-8EC3A6876307}"/>
              </a:ext>
            </a:extLst>
          </p:cNvPr>
          <p:cNvSpPr txBox="1"/>
          <p:nvPr/>
        </p:nvSpPr>
        <p:spPr>
          <a:xfrm>
            <a:off x="6627524" y="6496212"/>
            <a:ext cx="11456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test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3E7C8-60A9-8885-E999-939B802CC00A}"/>
              </a:ext>
            </a:extLst>
          </p:cNvPr>
          <p:cNvSpPr txBox="1"/>
          <p:nvPr/>
        </p:nvSpPr>
        <p:spPr>
          <a:xfrm>
            <a:off x="6627999" y="3214087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You can access the test for </a:t>
            </a:r>
            <a:r>
              <a:rPr lang="en-US" b="1" dirty="0"/>
              <a:t>free</a:t>
            </a:r>
            <a:r>
              <a:rPr lang="en-US" dirty="0"/>
              <a:t> using the link below—no charges or sign-ups required.</a:t>
            </a:r>
          </a:p>
        </p:txBody>
      </p:sp>
    </p:spTree>
    <p:extLst>
      <p:ext uri="{BB962C8B-B14F-4D97-AF65-F5344CB8AC3E}">
        <p14:creationId xmlns:p14="http://schemas.microsoft.com/office/powerpoint/2010/main" val="16197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47" grpId="0"/>
      <p:bldP spid="749" grpId="0"/>
      <p:bldP spid="769" grpId="0"/>
      <p:bldP spid="771" grpId="0"/>
      <p:bldP spid="7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6328-0671-E7EE-E761-7B15A43C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899A86A5-095A-1CEC-3F64-A5B8EFB1C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person holding a tablet&#10;&#10;AI-generated content may be incorrect.">
            <a:extLst>
              <a:ext uri="{FF2B5EF4-FFF2-40B4-BE49-F238E27FC236}">
                <a16:creationId xmlns:a16="http://schemas.microsoft.com/office/drawing/2014/main" id="{6B644AC6-DBA9-80CA-C960-FDE854F6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23812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6B4CB-6509-4FDA-823D-8FB5C200B48D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306C4AAE-E83D-4FB9-AFD6-D27FEDD2C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4F03EE01-6339-4F69-9F53-BA9D60545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E9F6E-7FB0-4E72-94B1-4DF71607B8D8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22A2A157-200F-2004-D2D5-ED113CC3F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B99026E7-C645-8EDF-A61E-04F5A76719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A0BB5-917E-CBEA-6DA7-A66765148E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386B3-2799-64F1-7F63-E7652B40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22BAA43C-1688-B593-34EF-616E1604D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1301982" y="3383138"/>
            <a:ext cx="6259068" cy="3520725"/>
          </a:xfrm>
          <a:prstGeom prst="rect">
            <a:avLst/>
          </a:prstGeom>
        </p:spPr>
      </p:pic>
      <p:pic>
        <p:nvPicPr>
          <p:cNvPr id="6" name="Picture 5" descr="A person wearing virtual reality goggles&#10;&#10;AI-generated content may be incorrect.">
            <a:extLst>
              <a:ext uri="{FF2B5EF4-FFF2-40B4-BE49-F238E27FC236}">
                <a16:creationId xmlns:a16="http://schemas.microsoft.com/office/drawing/2014/main" id="{DAB07B1A-68A4-86FE-4157-4ABC3E13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5D22B-9306-156F-B16E-78C0531B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1903B7A9-643A-9E9A-DCE8-E47AE2F65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person wearing glasses and a black background&#10;&#10;AI-generated content may be incorrect.">
            <a:extLst>
              <a:ext uri="{FF2B5EF4-FFF2-40B4-BE49-F238E27FC236}">
                <a16:creationId xmlns:a16="http://schemas.microsoft.com/office/drawing/2014/main" id="{B1B5E33C-D35A-C5DE-F64A-33BF68C4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241300" y="328627"/>
            <a:ext cx="18288000" cy="10287000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634073" y="6795873"/>
            <a:ext cx="6023620" cy="3388286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9625429" y="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96369" y="914400"/>
            <a:ext cx="12125195" cy="91050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132" dirty="0">
                <a:solidFill>
                  <a:srgbClr val="FF0000"/>
                </a:solidFill>
                <a:latin typeface="IBM Plex Serif SemiBold" panose="00000700000000000000" pitchFamily="2" charset="0"/>
              </a:rPr>
              <a:t>Axon</a:t>
            </a: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Project on CRM Analytics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8867775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 err="1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Mahendra</a:t>
            </a: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Singh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C9724-3E6D-4490-BE8F-9F0D68BD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6" y="7887132"/>
            <a:ext cx="2449991" cy="1044822"/>
          </a:xfrm>
          <a:prstGeom prst="rect">
            <a:avLst/>
          </a:prstGeom>
        </p:spPr>
      </p:pic>
      <p:pic>
        <p:nvPicPr>
          <p:cNvPr id="10" name="Picture 2" descr="Image result for tableau">
            <a:extLst>
              <a:ext uri="{FF2B5EF4-FFF2-40B4-BE49-F238E27FC236}">
                <a16:creationId xmlns:a16="http://schemas.microsoft.com/office/drawing/2014/main" id="{6FF5BAA2-D474-411E-8E01-6868D4F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71" y="7865336"/>
            <a:ext cx="1486964" cy="8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02AAA-48FB-4C7B-907D-FF7BA392B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" y="73165"/>
            <a:ext cx="1836655" cy="510924"/>
          </a:xfrm>
          <a:prstGeom prst="rect">
            <a:avLst/>
          </a:prstGeom>
        </p:spPr>
      </p:pic>
      <p:pic>
        <p:nvPicPr>
          <p:cNvPr id="1026" name="Picture 2" descr="MySQL round logo transparent PNG - StickPNG">
            <a:extLst>
              <a:ext uri="{FF2B5EF4-FFF2-40B4-BE49-F238E27FC236}">
                <a16:creationId xmlns:a16="http://schemas.microsoft.com/office/drawing/2014/main" id="{3684BE70-4813-439C-ACDC-861F45B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06" y="7961059"/>
            <a:ext cx="766213" cy="7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14411-B214-4187-A5C8-6BFD2F68C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857" y="2888534"/>
            <a:ext cx="4403239" cy="4403239"/>
          </a:xfrm>
          <a:prstGeom prst="rect">
            <a:avLst/>
          </a:prstGeom>
        </p:spPr>
      </p:pic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5DA0F94F-6BB2-48D1-4B0F-FC1B53605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29" y="8056162"/>
            <a:ext cx="741362" cy="7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1173968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5EA00644-136D-42FE-A656-2B0828DF0B4E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38616-060F-47E6-A78F-09737C9BF391}"/>
              </a:ext>
            </a:extLst>
          </p:cNvPr>
          <p:cNvSpPr/>
          <p:nvPr/>
        </p:nvSpPr>
        <p:spPr>
          <a:xfrm>
            <a:off x="2041743" y="806524"/>
            <a:ext cx="6876790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Project Timeline Works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186F203-E7FF-44A0-AFEB-31AD3A2C2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951352"/>
              </p:ext>
            </p:extLst>
          </p:nvPr>
        </p:nvGraphicFramePr>
        <p:xfrm>
          <a:off x="684657" y="2649225"/>
          <a:ext cx="9481617" cy="32755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3947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741326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71634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56559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Date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Time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Task Description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12-07-2025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10 AM – 11 AM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Project </a:t>
                      </a:r>
                      <a:r>
                        <a:rPr lang="en-IN" b="1" dirty="0"/>
                        <a:t>Kick-off </a:t>
                      </a:r>
                      <a:r>
                        <a:rPr lang="en-IN" dirty="0"/>
                        <a:t>Meeting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19-07-2025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10AM – 11 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Excel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53604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26-07-2025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10 AM – 11 AM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Tableau/SQL/QA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02-08-2025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/>
                        <a:t>10 </a:t>
                      </a:r>
                      <a:r>
                        <a:rPr lang="en-IN" dirty="0"/>
                        <a:t>AM – 11 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Power</a:t>
                      </a:r>
                      <a:r>
                        <a:rPr lang="en-IN" b="1" baseline="0" dirty="0"/>
                        <a:t> BI/SQL/QA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09-08-2025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10 AM – 11</a:t>
                      </a:r>
                      <a:r>
                        <a:rPr lang="en-IN" baseline="0" dirty="0"/>
                        <a:t> </a:t>
                      </a:r>
                      <a:r>
                        <a:rPr lang="en-IN" dirty="0"/>
                        <a:t>PM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Final Presentation of the Project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19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4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29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33" grpId="0"/>
      <p:bldP spid="835" grpId="0"/>
      <p:bldP spid="8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D28C7F6-BB24-4A95-BEB7-42B481537082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514600"/>
            <a:ext cx="2943225" cy="7067550"/>
          </a:xfrm>
          <a:prstGeom prst="rect">
            <a:avLst/>
          </a:prstGeom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34123" y="2989209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Preparation (Excel Dashboard)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9161" y="4299186"/>
            <a:ext cx="2849648" cy="4127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Utilize the provided Excel data to create an initial dashboard.</a:t>
            </a:r>
          </a:p>
          <a:p>
            <a:pPr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basic data cleaning and transformation.</a:t>
            </a: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Identify key metrics (KPIs) and define data visualization requirements.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4541519" y="2500769"/>
            <a:ext cx="2943225" cy="7067550"/>
          </a:xfrm>
          <a:prstGeom prst="rect">
            <a:avLst/>
          </a:prstGeom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743450" y="2940667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SQL Integration (Database Setup)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4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603550" y="4299186"/>
            <a:ext cx="27848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Load the cleaned Excel files into a SQL database under a well-structured schema.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Normalize the data to maintain integrity and avoid redundancy.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Establish primary and foreign key relationships to ensure referential integrity.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673131" y="2514600"/>
            <a:ext cx="2943225" cy="7067550"/>
          </a:xfrm>
          <a:prstGeom prst="rect">
            <a:avLst/>
          </a:prstGeom>
        </p:spPr>
      </p:pic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12773" y="2989209"/>
            <a:ext cx="2381250" cy="10779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BI Tool Connection (Data Modeling)</a:t>
            </a:r>
          </a:p>
          <a:p>
            <a:pPr algn="ctr">
              <a:lnSpc>
                <a:spcPts val="2862"/>
              </a:lnSpc>
            </a:pP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61956" y="4301945"/>
            <a:ext cx="28542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Connect the SQL database to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Build a comprehensive data model with necessary joins and relationships.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Optimize the model for performance by indexing and aggregating data where required.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0804922" y="2514600"/>
            <a:ext cx="2943225" cy="7067550"/>
          </a:xfrm>
          <a:prstGeom prst="rect">
            <a:avLst/>
          </a:prstGeom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3023776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Dashboard Development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906888" y="4301945"/>
            <a:ext cx="263275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Design interactive dashboards in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a user-friendly interface with filters, drill-throughs, and tooltips.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Incorporate advanced analytics, such as trend analysis and forecasting.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3936866" y="2514600"/>
            <a:ext cx="2943225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74032" y="305623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Quality Assurance (QA &amp; Validation)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01591" y="4342540"/>
            <a:ext cx="2553691" cy="48195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Compare database records with dashboard visuals to ensure data accuracy.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end-to-end testing of calculations and relationships.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Validate against business requirements and make necessary improvements.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Steps for CRM Data Analytics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TOOLS</a:t>
            </a:r>
          </a:p>
        </p:txBody>
      </p:sp>
      <p:sp>
        <p:nvSpPr>
          <p:cNvPr id="378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Step-by-Step Workflow for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5166 L -1.6212464E-06 -1.1302807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5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5166 L 1.9391377E-06 -1.1302807E-06 E" pathEditMode="relative" ptsTypes="">
                                      <p:cBhvr>
                                        <p:cTn id="7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7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10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14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24" grpId="0"/>
      <p:bldP spid="330" grpId="0"/>
      <p:bldP spid="332" grpId="0"/>
      <p:bldP spid="334" grpId="0"/>
      <p:bldP spid="340" grpId="0"/>
      <p:bldP spid="342" grpId="0"/>
      <p:bldP spid="344" grpId="0"/>
      <p:bldP spid="346" grpId="0"/>
      <p:bldP spid="350" grpId="0"/>
      <p:bldP spid="352" grpId="0"/>
      <p:bldP spid="354" grpId="0"/>
      <p:bldP spid="360" grpId="0"/>
      <p:bldP spid="362" grpId="0"/>
      <p:bldP spid="364" grpId="0"/>
      <p:bldP spid="366" grpId="0"/>
      <p:bldP spid="370" grpId="0"/>
      <p:bldP spid="372" grpId="0"/>
      <p:bldP spid="374" grpId="0"/>
      <p:bldP spid="376" grpId="0"/>
      <p:bldP spid="3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3017" y="3224918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Attendance</a:t>
            </a: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745013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Attendance is mandatory for all participants.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Missing more than two meetings will result in your removal from the project.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24820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Team Contribution Monitoring</a:t>
            </a: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10387" y="3761832"/>
            <a:ext cx="4467225" cy="2049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All team members must actively contribute to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If any team member is not contributing, it is mandatory to inform the management regularly via call, WhatsApp, email, or during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weekly review meetings</a:t>
            </a:r>
            <a:endParaRPr lang="en-US" sz="1800" b="1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06463" y="3196659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Active Participation Requirement</a:t>
            </a:r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30087" y="3694902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Merely attending meetings without making active contributions will lead to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removal from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Active involvement with your group is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essential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 for continued participation.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89795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Tool-Specific Contributions</a:t>
            </a: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8267" y="6816021"/>
            <a:ext cx="4467225" cy="239578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As participants in the Data Analyst/Business Analyst track, you are required to contribute to all key tools, including: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Excel, Tableau, SQL, Power BI,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PPT Presentations</a:t>
            </a:r>
          </a:p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contribute to even a single tool may result in your removal from the project.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Weekly Review Presentations</a:t>
            </a: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988854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 group must present their project progress during weekly review meetings.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Consistent updates and well-prepared presentations are expected from all teams.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Participant Guidelines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CRM Analytics Project 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Empowering Communication through AI</a:t>
            </a:r>
          </a:p>
        </p:txBody>
      </p:sp>
      <p:pic>
        <p:nvPicPr>
          <p:cNvPr id="25" name="Rect">
            <a:extLst>
              <a:ext uri="{FF2B5EF4-FFF2-40B4-BE49-F238E27FC236}">
                <a16:creationId xmlns:a16="http://schemas.microsoft.com/office/drawing/2014/main" id="{24C35763-97C0-41DD-97C3-3F9774F36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96725" y="6181725"/>
            <a:ext cx="5029200" cy="3124200"/>
          </a:xfrm>
          <a:prstGeom prst="rect">
            <a:avLst/>
          </a:prstGeom>
        </p:spPr>
      </p:pic>
      <p:sp>
        <p:nvSpPr>
          <p:cNvPr id="26" name="Primary Heading-4">
            <a:extLst>
              <a:ext uri="{FF2B5EF4-FFF2-40B4-BE49-F238E27FC236}">
                <a16:creationId xmlns:a16="http://schemas.microsoft.com/office/drawing/2014/main" id="{6F38ABF0-BC7E-48A3-8075-0F8620EBB7D6}"/>
              </a:ext>
            </a:extLst>
          </p:cNvPr>
          <p:cNvSpPr txBox="1"/>
          <p:nvPr/>
        </p:nvSpPr>
        <p:spPr>
          <a:xfrm>
            <a:off x="12070222" y="642548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Meeting Attendance Name</a:t>
            </a:r>
          </a:p>
        </p:txBody>
      </p:sp>
      <p:sp>
        <p:nvSpPr>
          <p:cNvPr id="27" name="Description of a primary heading-4">
            <a:extLst>
              <a:ext uri="{FF2B5EF4-FFF2-40B4-BE49-F238E27FC236}">
                <a16:creationId xmlns:a16="http://schemas.microsoft.com/office/drawing/2014/main" id="{11D1FFFB-CADA-4832-A8EC-685DE760E437}"/>
              </a:ext>
            </a:extLst>
          </p:cNvPr>
          <p:cNvSpPr txBox="1"/>
          <p:nvPr/>
        </p:nvSpPr>
        <p:spPr>
          <a:xfrm>
            <a:off x="12070222" y="7013996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You must join all meetings using the same name you registered with at </a:t>
            </a:r>
            <a:r>
              <a:rPr lang="en-US" b="1" spc="-18" dirty="0" err="1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Excelr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inform us about this change will result in your attendance being marked as absent.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94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0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790" grpId="0"/>
      <p:bldP spid="792" grpId="0"/>
      <p:bldP spid="794" grpId="0"/>
      <p:bldP spid="796" grpId="0"/>
      <p:bldP spid="798" grpId="0"/>
      <p:bldP spid="800" grpId="0"/>
      <p:bldP spid="802" grpId="0"/>
      <p:bldP spid="804" grpId="0"/>
      <p:bldP spid="806" grpId="0"/>
      <p:bldP spid="808" grpId="0"/>
      <p:bldP spid="810" grpId="0"/>
      <p:bldP spid="812" grpId="0"/>
      <p:bldP spid="814" grpId="0"/>
      <p:bldP spid="816" grpId="0"/>
      <p:bldP spid="818" grpId="0"/>
      <p:bldP spid="820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7561CB67-202A-4D08-AFDA-635053AE068E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Contribution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 team member should actively participate and engage with the team.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Timely Completion of Tasks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that all assigned work is completed within the given deadlines.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Clear Communication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This platform utilizes AI technology to quickly transform ideas into captivating presentations.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Daily Team Connectivity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Stay connected with the team on a daily basis to discuss progress and address any challenges.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9372600" y="3417540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Sharing Insights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Provide your insights and suggestions to improve the overall work quality.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9372600" y="5038130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Over Competition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Work as a team, focusing on collective success rather than individual achievements.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23952" y="6380182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9677" y="644473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Listening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founders envisioned a solution to save time while enhancing the quality of presentations.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 Focus Areas for the Project Team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TEAM</a:t>
            </a: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764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As we continue working on our project, I would like to highlight a few key areas that we should focus on to ensure efficiency and success</a:t>
            </a:r>
          </a:p>
        </p:txBody>
      </p:sp>
      <p:sp>
        <p:nvSpPr>
          <p:cNvPr id="38" name="-6">
            <a:extLst>
              <a:ext uri="{FF2B5EF4-FFF2-40B4-BE49-F238E27FC236}">
                <a16:creationId xmlns:a16="http://schemas.microsoft.com/office/drawing/2014/main" id="{09AC798F-09DC-4707-BE1A-9C5B29F94719}"/>
              </a:ext>
            </a:extLst>
          </p:cNvPr>
          <p:cNvSpPr txBox="1"/>
          <p:nvPr/>
        </p:nvSpPr>
        <p:spPr>
          <a:xfrm>
            <a:off x="9702705" y="812155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pic>
        <p:nvPicPr>
          <p:cNvPr id="39" name="Rect">
            <a:extLst>
              <a:ext uri="{FF2B5EF4-FFF2-40B4-BE49-F238E27FC236}">
                <a16:creationId xmlns:a16="http://schemas.microsoft.com/office/drawing/2014/main" id="{FE1E3E96-C5E4-40FD-A3A1-943AB3666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64992" y="7786244"/>
            <a:ext cx="457200" cy="476250"/>
          </a:xfrm>
          <a:prstGeom prst="rect">
            <a:avLst/>
          </a:prstGeom>
        </p:spPr>
      </p:pic>
      <p:sp>
        <p:nvSpPr>
          <p:cNvPr id="40" name="-6">
            <a:extLst>
              <a:ext uri="{FF2B5EF4-FFF2-40B4-BE49-F238E27FC236}">
                <a16:creationId xmlns:a16="http://schemas.microsoft.com/office/drawing/2014/main" id="{F1C0F1B5-0512-4F7E-B8A8-697D3D13F989}"/>
              </a:ext>
            </a:extLst>
          </p:cNvPr>
          <p:cNvSpPr txBox="1"/>
          <p:nvPr/>
        </p:nvSpPr>
        <p:spPr>
          <a:xfrm>
            <a:off x="9636442" y="68852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1" name="-6">
            <a:extLst>
              <a:ext uri="{FF2B5EF4-FFF2-40B4-BE49-F238E27FC236}">
                <a16:creationId xmlns:a16="http://schemas.microsoft.com/office/drawing/2014/main" id="{35E74A67-50DB-4881-B9FE-747F739EA7BB}"/>
              </a:ext>
            </a:extLst>
          </p:cNvPr>
          <p:cNvSpPr txBox="1"/>
          <p:nvPr/>
        </p:nvSpPr>
        <p:spPr>
          <a:xfrm>
            <a:off x="9544050" y="7889309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08</a:t>
            </a:r>
          </a:p>
        </p:txBody>
      </p:sp>
      <p:sp>
        <p:nvSpPr>
          <p:cNvPr id="42" name="Primary Heading-6">
            <a:extLst>
              <a:ext uri="{FF2B5EF4-FFF2-40B4-BE49-F238E27FC236}">
                <a16:creationId xmlns:a16="http://schemas.microsoft.com/office/drawing/2014/main" id="{E29125A8-7251-40DC-BC58-4903DF3E4DC4}"/>
              </a:ext>
            </a:extLst>
          </p:cNvPr>
          <p:cNvSpPr txBox="1"/>
          <p:nvPr/>
        </p:nvSpPr>
        <p:spPr>
          <a:xfrm>
            <a:off x="10159905" y="781588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Recognizing Contributions</a:t>
            </a:r>
          </a:p>
        </p:txBody>
      </p:sp>
      <p:sp>
        <p:nvSpPr>
          <p:cNvPr id="43" name="Description of a primary heading-6">
            <a:extLst>
              <a:ext uri="{FF2B5EF4-FFF2-40B4-BE49-F238E27FC236}">
                <a16:creationId xmlns:a16="http://schemas.microsoft.com/office/drawing/2014/main" id="{5ED93EC0-3F6B-4790-8949-DDE5C794DF57}"/>
              </a:ext>
            </a:extLst>
          </p:cNvPr>
          <p:cNvSpPr txBox="1"/>
          <p:nvPr/>
        </p:nvSpPr>
        <p:spPr>
          <a:xfrm>
            <a:off x="10159905" y="8293542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Acknowledge and appreciate the efforts of your teammates to boost motivation and morale.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1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5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6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69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4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9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2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15" grpId="0"/>
      <p:bldP spid="417" grpId="0"/>
      <p:bldP spid="419" grpId="0"/>
      <p:bldP spid="421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  <p:bldP spid="447" grpId="0"/>
      <p:bldP spid="449" grpId="0"/>
      <p:bldP spid="451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1AD86CE-772C-4D1B-8F1E-00BA694BD283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469A9C7-EF14-4DBE-AF5D-7F4615026558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pic>
        <p:nvPicPr>
          <p:cNvPr id="616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E95BA501-ADFB-4B63-B946-E2AA4F74B007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5686996" y="7593044"/>
            <a:ext cx="518065" cy="518065"/>
          </a:xfrm>
          <a:prstGeom prst="rect">
            <a:avLst/>
          </a:prstGeom>
        </p:spPr>
      </p:pic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Sample: Project Architecture </a:t>
            </a:r>
          </a:p>
          <a:p>
            <a:pPr algn="ctr">
              <a:lnSpc>
                <a:spcPts val="5292"/>
              </a:lnSpc>
            </a:pP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37F-4C4D-4010-830C-F5C8AFDB9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0" y="2472685"/>
            <a:ext cx="8825676" cy="55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033549E-06 0.04629805 L 1.3033549E-06 1.7519351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9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600" grpId="0"/>
      <p:bldP spid="616" grpId="0"/>
      <p:bldP spid="6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2134</TotalTime>
  <Words>1338</Words>
  <Application>Microsoft Office PowerPoint</Application>
  <PresentationFormat>Custom</PresentationFormat>
  <Paragraphs>190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Wingdings</vt:lpstr>
      <vt:lpstr>Calibri Light</vt:lpstr>
      <vt:lpstr>IBM Plex Serif SemiBold</vt:lpstr>
      <vt:lpstr>Arial</vt:lpstr>
      <vt:lpstr>IBM Plex Sans</vt:lpstr>
      <vt:lpstr>Noto Serif SemiBold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Excelr Solutuons</cp:lastModifiedBy>
  <cp:revision>37</cp:revision>
  <dcterms:created xsi:type="dcterms:W3CDTF">2024-12-04T05:07:27Z</dcterms:created>
  <dcterms:modified xsi:type="dcterms:W3CDTF">2025-07-12T09:00:14Z</dcterms:modified>
</cp:coreProperties>
</file>